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22" autoAdjust="0"/>
  </p:normalViewPr>
  <p:slideViewPr>
    <p:cSldViewPr snapToGrid="0" snapToObjects="1">
      <p:cViewPr varScale="1">
        <p:scale>
          <a:sx n="135" d="100"/>
          <a:sy n="135" d="100"/>
        </p:scale>
        <p:origin x="-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6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6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27/02/2014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1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27/02/2014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27/02/2014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27/02/2014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3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27/02/2014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27/02/2014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1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BF1FE-FC6F-3A40-8688-05C565CA42C1}" type="datetimeFigureOut">
              <a:rPr lang="en-US" smtClean="0"/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569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latin typeface="AhnbergHand"/>
                <a:cs typeface="AhnbergHand"/>
              </a:rPr>
              <a:t>Here’s looking at you…</a:t>
            </a:r>
            <a:endParaRPr lang="en-US" dirty="0">
              <a:latin typeface="AhnbergHand"/>
              <a:cs typeface="AhnbergHand"/>
            </a:endParaRPr>
          </a:p>
        </p:txBody>
      </p:sp>
      <p:pic>
        <p:nvPicPr>
          <p:cNvPr id="5" name="Picture 4" descr="Screen Shot 2014-01-30 at 10.09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08" y="2643545"/>
            <a:ext cx="6146800" cy="408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766" y="592713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Geoff Huston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54233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Country Stalkers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Verdana"/>
              </a:rPr>
              <a:t>Rank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IP Address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Count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AS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AS Name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Verdana"/>
              </a:rPr>
              <a:t>1	119.147.146.xxx	7,001	4134	CHINANET-BACKBONE No.31,Jin-rong Street CN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2	8.35.201.xxx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156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	15169	GOOGLE - Google Inc. US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3	190.216.130.xxx	84	3549	GBLX Global Crossing Ltd. AR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4	190.27.253.xxx	82	19429	ETB - Colombia CO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5	61.92.16.xxx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62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9269	HKBN-AS-AP Hong Kong Broadband Network Ltd. HK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6	208.80.194.xxx	53	13448	WEBSENSE </a:t>
            </a:r>
            <a:r>
              <a:rPr lang="en-US" dirty="0" err="1">
                <a:solidFill>
                  <a:prstClr val="black"/>
                </a:solidFill>
                <a:latin typeface="Verdana"/>
              </a:rPr>
              <a:t>Websense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, Inc. US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7	112.140.187.xxx	33	45634	SPARKSTATION-SG-AP 10 Science Park Road SG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8	69.41.14.xxx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32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	47018	CE-BGPAC - Covenant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Eyes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, Inc. US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9	126.117.225.xxx	31	17676	GIGAINFRA Softbank BB Corp. JP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10	113.43.175.xxx	29	17506	UCOM UCOM Corp.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11	202.249.25.xxx	26	4717	AI3 WIDE Project JP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12	139.193.204.xxx	25	23700	BM-AS-ID PT. Broadband Multimedia, Tbk ID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13	180.13.45.xxx	22	4713	OCN NTT Communications Corporation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14	201.221.124.xxx	21	27989	BANCOLOMBIA S.A CO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15	123.125.161.xxx	21	4808	CHINA169-BJ CNCGROUP China169 Beijing Province Network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16	220.181.158.xxx	17	23724	CHINANET-IDC-BJ IDC, China Telecommunications Corporation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17	208.184.77.xxx	17	6461	MFNX MFN - Metromedia Fiber Network US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18	183.179.254.xxx	16	9269	HKBN-AS-AP Hong Kong Broadband Network Ltd. HK	</a:t>
            </a:r>
          </a:p>
          <a:p>
            <a:pPr marL="0" indent="0">
              <a:buNone/>
            </a:pPr>
            <a:r>
              <a:rPr lang="pl-PL" dirty="0">
                <a:solidFill>
                  <a:prstClr val="black"/>
                </a:solidFill>
                <a:latin typeface="Verdana"/>
              </a:rPr>
              <a:t>19	203.192.154.xxx	16	10026	PACNET </a:t>
            </a:r>
            <a:r>
              <a:rPr lang="pl-PL" dirty="0" err="1">
                <a:solidFill>
                  <a:prstClr val="black"/>
                </a:solidFill>
                <a:latin typeface="Verdana"/>
              </a:rPr>
              <a:t>Pacnet</a:t>
            </a:r>
            <a:r>
              <a:rPr lang="pl-PL" dirty="0">
                <a:solidFill>
                  <a:prstClr val="black"/>
                </a:solidFill>
                <a:latin typeface="Verdana"/>
              </a:rPr>
              <a:t> Global </a:t>
            </a:r>
            <a:r>
              <a:rPr lang="pl-PL" dirty="0" err="1">
                <a:solidFill>
                  <a:prstClr val="black"/>
                </a:solidFill>
                <a:latin typeface="Verdana"/>
              </a:rPr>
              <a:t>Ltd</a:t>
            </a:r>
            <a:r>
              <a:rPr lang="pl-PL" dirty="0">
                <a:solidFill>
                  <a:prstClr val="black"/>
                </a:solidFill>
                <a:latin typeface="Verdana"/>
              </a:rPr>
              <a:t> JP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20	139.193.223.xxx	13	23700	BM-AS-ID PT. Broadband Multimedia, Tbk ID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21	175.134.140.xxx	12	2516	KDDI KDDI CORPORATION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22	210.187.58.xxx	12	4788	TMNET-AS-AP TM Net, Internet Service Provider MY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23	195.93.102.xxx	12	1668	AOL-ATDN - AOL Transit Data Network GB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24	221.82.58.xxx	12	17676	GIGAINFRA Softbank BB Corp.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25	167.205.22.xxx	12	4796	BANDUNG-NET-AS-AP Institute of Technology Bandung ID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4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Country Stalkers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Verdana"/>
              </a:rPr>
              <a:t>Rank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IP Address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Count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AS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AS Name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Verdana"/>
              </a:rPr>
              <a:t>1	119.147.146.xxx	7,001	4134	CHINANET-BACKBONE No.31,Jin-rong Street CN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2	8.35.201.xxx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156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	15169	GOOGLE - Google Inc. US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3	190.216.130.xxx	84	3549	GBLX Global Crossing Ltd. AR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4	190.27.253.xxx	82	19429	ETB - Colombia CO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5	61.92.16.xxx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62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9269	HKBN-AS-AP Hong Kong Broadband Network Ltd. HK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6	208.80.194.xxx	53	13448	WEBSENSE </a:t>
            </a:r>
            <a:r>
              <a:rPr lang="en-US" dirty="0" err="1">
                <a:solidFill>
                  <a:prstClr val="black"/>
                </a:solidFill>
                <a:latin typeface="Verdana"/>
              </a:rPr>
              <a:t>Websense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, Inc. US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7	112.140.187.xxx	33	45634	SPARKSTATION-SG-AP 10 Science Park Road SG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8	69.41.14.xxx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32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	47018	CE-BGPAC - Covenant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Eyes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, Inc. US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9	126.117.225.xxx	31	17676	GIGAINFRA Softbank BB Corp. JP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10	113.43.175.xxx	29	17506	UCOM UCOM Corp.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11	202.249.25.xxx	26	4717	AI3 WIDE Project JP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12	139.193.204.xxx	25	23700	BM-AS-ID PT. Broadband Multimedia, Tbk ID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13	180.13.45.xxx	22	4713	OCN NTT Communications Corporation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14	201.221.124.xxx	21	27989	BANCOLOMBIA S.A CO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15	123.125.161.xxx	21	4808	CHINA169-BJ CNCGROUP China169 Beijing Province Network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16	220.181.158.xxx	17	23724	CHINANET-IDC-BJ IDC, China Telecommunications Corporation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17	208.184.77.xxx	17	6461	MFNX MFN - Metromedia Fiber Network US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18	183.179.254.xxx	16	9269	HKBN-AS-AP Hong Kong Broadband Network Ltd. HK	</a:t>
            </a:r>
          </a:p>
          <a:p>
            <a:pPr marL="0" indent="0">
              <a:buNone/>
            </a:pPr>
            <a:r>
              <a:rPr lang="pl-PL" dirty="0">
                <a:solidFill>
                  <a:prstClr val="black"/>
                </a:solidFill>
                <a:latin typeface="Verdana"/>
              </a:rPr>
              <a:t>19	203.192.154.xxx	16	10026	PACNET </a:t>
            </a:r>
            <a:r>
              <a:rPr lang="pl-PL" dirty="0" err="1">
                <a:solidFill>
                  <a:prstClr val="black"/>
                </a:solidFill>
                <a:latin typeface="Verdana"/>
              </a:rPr>
              <a:t>Pacnet</a:t>
            </a:r>
            <a:r>
              <a:rPr lang="pl-PL" dirty="0">
                <a:solidFill>
                  <a:prstClr val="black"/>
                </a:solidFill>
                <a:latin typeface="Verdana"/>
              </a:rPr>
              <a:t> Global </a:t>
            </a:r>
            <a:r>
              <a:rPr lang="pl-PL" dirty="0" err="1">
                <a:solidFill>
                  <a:prstClr val="black"/>
                </a:solidFill>
                <a:latin typeface="Verdana"/>
              </a:rPr>
              <a:t>Ltd</a:t>
            </a:r>
            <a:r>
              <a:rPr lang="pl-PL" dirty="0">
                <a:solidFill>
                  <a:prstClr val="black"/>
                </a:solidFill>
                <a:latin typeface="Verdana"/>
              </a:rPr>
              <a:t> JP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20	139.193.223.xxx	13	23700	BM-AS-ID PT. Broadband Multimedia, Tbk ID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21	175.134.140.xxx	12	2516	KDDI KDDI CORPORATION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22	210.187.58.xxx	12	4788	TMNET-AS-AP TM Net, Internet Service Provider MY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23	195.93.102.xxx	12	1668	AOL-ATDN - AOL Transit Data Network GB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24	221.82.58.xxx	12	17676	GIGAINFRA Softbank BB Corp. JP	</a:t>
            </a:r>
          </a:p>
          <a:p>
            <a:pPr marL="514350" indent="-514350">
              <a:buAutoNum type="arabicPlain" startAt="25"/>
            </a:pPr>
            <a:r>
              <a:rPr lang="en-US" dirty="0" smtClean="0">
                <a:solidFill>
                  <a:prstClr val="black"/>
                </a:solidFill>
                <a:latin typeface="Verdana"/>
              </a:rPr>
              <a:t>167.205.22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.xxx	12	4796	BANDUNG-NET-AS-AP Institute of Technology Bandung ID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82799" y="1416022"/>
            <a:ext cx="6785888" cy="664802"/>
          </a:xfrm>
          <a:custGeom>
            <a:avLst/>
            <a:gdLst>
              <a:gd name="connsiteX0" fmla="*/ 4000634 w 6785888"/>
              <a:gd name="connsiteY0" fmla="*/ 230544 h 664802"/>
              <a:gd name="connsiteX1" fmla="*/ 1342323 w 6785888"/>
              <a:gd name="connsiteY1" fmla="*/ 4544 h 664802"/>
              <a:gd name="connsiteX2" fmla="*/ 7786 w 6785888"/>
              <a:gd name="connsiteY2" fmla="*/ 413495 h 664802"/>
              <a:gd name="connsiteX3" fmla="*/ 1062500 w 6785888"/>
              <a:gd name="connsiteY3" fmla="*/ 596447 h 664802"/>
              <a:gd name="connsiteX4" fmla="*/ 5776429 w 6785888"/>
              <a:gd name="connsiteY4" fmla="*/ 650257 h 664802"/>
              <a:gd name="connsiteX5" fmla="*/ 6658946 w 6785888"/>
              <a:gd name="connsiteY5" fmla="*/ 348924 h 664802"/>
              <a:gd name="connsiteX6" fmla="*/ 3882248 w 6785888"/>
              <a:gd name="connsiteY6" fmla="*/ 36830 h 66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5888" h="664802">
                <a:moveTo>
                  <a:pt x="4000634" y="230544"/>
                </a:moveTo>
                <a:cubicBezTo>
                  <a:pt x="3004216" y="102298"/>
                  <a:pt x="2007798" y="-25948"/>
                  <a:pt x="1342323" y="4544"/>
                </a:cubicBezTo>
                <a:cubicBezTo>
                  <a:pt x="676848" y="35036"/>
                  <a:pt x="54423" y="314845"/>
                  <a:pt x="7786" y="413495"/>
                </a:cubicBezTo>
                <a:cubicBezTo>
                  <a:pt x="-38851" y="512145"/>
                  <a:pt x="101059" y="556987"/>
                  <a:pt x="1062500" y="596447"/>
                </a:cubicBezTo>
                <a:cubicBezTo>
                  <a:pt x="2023940" y="635907"/>
                  <a:pt x="4843688" y="691511"/>
                  <a:pt x="5776429" y="650257"/>
                </a:cubicBezTo>
                <a:cubicBezTo>
                  <a:pt x="6709170" y="609003"/>
                  <a:pt x="6974643" y="451162"/>
                  <a:pt x="6658946" y="348924"/>
                </a:cubicBezTo>
                <a:cubicBezTo>
                  <a:pt x="6343249" y="246686"/>
                  <a:pt x="3882248" y="36830"/>
                  <a:pt x="3882248" y="3683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4-01-30 at 9.49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" y="3215617"/>
            <a:ext cx="9082416" cy="23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9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zoom in for a second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And look at the distribution of the clients who were stalked by 119.147.146.xxx</a:t>
            </a:r>
          </a:p>
          <a:p>
            <a:pPr marL="0" indent="0">
              <a:buNone/>
            </a:pPr>
            <a:r>
              <a:rPr lang="en-US" dirty="0" smtClean="0"/>
              <a:t>Which countries were the clients located?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5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59" y="86917"/>
            <a:ext cx="2850777" cy="677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Rank</a:t>
            </a:r>
            <a:r>
              <a:rPr lang="en-US" sz="1400" dirty="0"/>
              <a:t>	</a:t>
            </a:r>
            <a:r>
              <a:rPr lang="en-US" sz="1400" b="1" dirty="0"/>
              <a:t>Count</a:t>
            </a:r>
            <a:r>
              <a:rPr lang="en-US" sz="1400" dirty="0"/>
              <a:t>	</a:t>
            </a:r>
            <a:r>
              <a:rPr lang="en-US" sz="1400" b="1" dirty="0"/>
              <a:t>Country</a:t>
            </a:r>
            <a:r>
              <a:rPr lang="en-US" sz="1400" dirty="0"/>
              <a:t>	</a:t>
            </a:r>
          </a:p>
          <a:p>
            <a:r>
              <a:rPr lang="en-US" sz="1400" dirty="0"/>
              <a:t>AE	27	United Arab </a:t>
            </a:r>
            <a:r>
              <a:rPr lang="en-US" sz="1400" dirty="0" smtClean="0"/>
              <a:t>Emirates</a:t>
            </a:r>
            <a:endParaRPr lang="en-US" sz="1400" dirty="0"/>
          </a:p>
          <a:p>
            <a:r>
              <a:rPr lang="en-US" sz="1400" dirty="0"/>
              <a:t>AG	2	Antigua and </a:t>
            </a:r>
            <a:r>
              <a:rPr lang="en-US" sz="1400" dirty="0" smtClean="0"/>
              <a:t>Barbuda</a:t>
            </a:r>
            <a:endParaRPr lang="en-US" sz="1400" dirty="0"/>
          </a:p>
          <a:p>
            <a:r>
              <a:rPr lang="en-US" sz="1400" dirty="0"/>
              <a:t>AL	32	Albania	</a:t>
            </a:r>
          </a:p>
          <a:p>
            <a:r>
              <a:rPr lang="en-US" sz="1400" dirty="0"/>
              <a:t>AM	13	Armenia	</a:t>
            </a:r>
          </a:p>
          <a:p>
            <a:r>
              <a:rPr lang="en-US" sz="1400" dirty="0"/>
              <a:t>AR	19	Argentina	</a:t>
            </a:r>
          </a:p>
          <a:p>
            <a:r>
              <a:rPr lang="en-US" sz="1400" dirty="0"/>
              <a:t>AT	5	Austria	</a:t>
            </a:r>
          </a:p>
          <a:p>
            <a:r>
              <a:rPr lang="en-US" sz="1400" dirty="0"/>
              <a:t>AU	21	Australia	</a:t>
            </a:r>
          </a:p>
          <a:p>
            <a:r>
              <a:rPr lang="en-US" sz="1400" dirty="0"/>
              <a:t>AW	6	Aruba	</a:t>
            </a:r>
          </a:p>
          <a:p>
            <a:r>
              <a:rPr lang="en-US" sz="1400" dirty="0"/>
              <a:t>AZ	8	Azerbaijan	</a:t>
            </a:r>
          </a:p>
          <a:p>
            <a:r>
              <a:rPr lang="en-US" sz="1400" dirty="0"/>
              <a:t>BA	27	Bosnia and </a:t>
            </a:r>
            <a:r>
              <a:rPr lang="en-US" sz="1400" dirty="0" smtClean="0"/>
              <a:t>Herzegovina</a:t>
            </a:r>
            <a:endParaRPr lang="en-US" sz="1400" dirty="0"/>
          </a:p>
          <a:p>
            <a:r>
              <a:rPr lang="en-US" sz="1400" dirty="0"/>
              <a:t>BD	1	Bangladesh	</a:t>
            </a:r>
          </a:p>
          <a:p>
            <a:r>
              <a:rPr lang="en-US" sz="1400" dirty="0"/>
              <a:t>BE	10	Belgium	</a:t>
            </a:r>
          </a:p>
          <a:p>
            <a:r>
              <a:rPr lang="en-US" sz="1400" dirty="0"/>
              <a:t>BG	45	Bulgaria	</a:t>
            </a:r>
          </a:p>
          <a:p>
            <a:r>
              <a:rPr lang="en-US" sz="1400" dirty="0"/>
              <a:t>BN	1	Brunei Darussalam	</a:t>
            </a:r>
          </a:p>
          <a:p>
            <a:r>
              <a:rPr lang="en-US" sz="1400" dirty="0"/>
              <a:t>BO	1	Bolivia	</a:t>
            </a:r>
          </a:p>
          <a:p>
            <a:r>
              <a:rPr lang="en-US" sz="1400" dirty="0"/>
              <a:t>BR	44	Brazil	</a:t>
            </a:r>
          </a:p>
          <a:p>
            <a:r>
              <a:rPr lang="en-US" sz="1400" dirty="0"/>
              <a:t>BS	1	Bahamas	</a:t>
            </a:r>
          </a:p>
          <a:p>
            <a:r>
              <a:rPr lang="en-US" sz="1400" dirty="0"/>
              <a:t>BY	7	Belarus	</a:t>
            </a:r>
          </a:p>
          <a:p>
            <a:r>
              <a:rPr lang="en-US" sz="1400" dirty="0"/>
              <a:t>BZ	4	Belize	</a:t>
            </a:r>
          </a:p>
          <a:p>
            <a:r>
              <a:rPr lang="en-US" sz="1400" dirty="0"/>
              <a:t>CA	125	Canada	</a:t>
            </a:r>
          </a:p>
          <a:p>
            <a:r>
              <a:rPr lang="en-US" sz="1400" dirty="0"/>
              <a:t>CL	13	Chile	</a:t>
            </a:r>
          </a:p>
          <a:p>
            <a:r>
              <a:rPr lang="en-US" sz="1400" dirty="0"/>
              <a:t>CN	4,622	China	</a:t>
            </a:r>
          </a:p>
          <a:p>
            <a:r>
              <a:rPr lang="en-US" sz="1400" dirty="0"/>
              <a:t>CO	11	Colombia	</a:t>
            </a:r>
          </a:p>
          <a:p>
            <a:r>
              <a:rPr lang="en-US" sz="1400" dirty="0"/>
              <a:t>CR	1	Costa Rica	</a:t>
            </a:r>
          </a:p>
          <a:p>
            <a:r>
              <a:rPr lang="en-US" sz="1400" dirty="0"/>
              <a:t>CW	2	</a:t>
            </a:r>
            <a:r>
              <a:rPr lang="en-US" sz="1400" dirty="0" err="1"/>
              <a:t>Curaçao</a:t>
            </a:r>
            <a:r>
              <a:rPr lang="en-US" sz="1400" dirty="0"/>
              <a:t>	</a:t>
            </a:r>
          </a:p>
          <a:p>
            <a:r>
              <a:rPr lang="en-US" sz="1400" dirty="0"/>
              <a:t>CY	1	Cyprus	</a:t>
            </a:r>
          </a:p>
          <a:p>
            <a:r>
              <a:rPr lang="en-US" sz="1400" dirty="0"/>
              <a:t>CZ	37	Czech Republic	</a:t>
            </a:r>
          </a:p>
          <a:p>
            <a:r>
              <a:rPr lang="en-US" sz="1400" dirty="0"/>
              <a:t>DE	21	Germany	</a:t>
            </a:r>
          </a:p>
          <a:p>
            <a:r>
              <a:rPr lang="en-US" sz="1400" dirty="0"/>
              <a:t>DO	2	Dominican </a:t>
            </a:r>
            <a:r>
              <a:rPr lang="en-US" sz="1400" dirty="0" smtClean="0"/>
              <a:t>Republic</a:t>
            </a:r>
            <a:endParaRPr lang="en-US" sz="1400" dirty="0"/>
          </a:p>
          <a:p>
            <a:r>
              <a:rPr lang="en-US" sz="1400" dirty="0"/>
              <a:t>DZ	19	Algeria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9741" y="0"/>
            <a:ext cx="2492990" cy="6986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EC	8	Ecuador	</a:t>
            </a:r>
          </a:p>
          <a:p>
            <a:r>
              <a:rPr lang="en-US" sz="1400" dirty="0"/>
              <a:t>EG	22	Egypt	</a:t>
            </a:r>
          </a:p>
          <a:p>
            <a:r>
              <a:rPr lang="en-US" sz="1400" dirty="0"/>
              <a:t>ES	38	Spain	</a:t>
            </a:r>
          </a:p>
          <a:p>
            <a:r>
              <a:rPr lang="en-US" sz="1400" dirty="0"/>
              <a:t>FR	68	France	</a:t>
            </a:r>
          </a:p>
          <a:p>
            <a:r>
              <a:rPr lang="en-US" sz="1400" dirty="0"/>
              <a:t>GB	45	United </a:t>
            </a:r>
            <a:r>
              <a:rPr lang="en-US" sz="1400" dirty="0" smtClean="0"/>
              <a:t>Kingdom</a:t>
            </a:r>
            <a:r>
              <a:rPr lang="en-US" sz="1400" dirty="0"/>
              <a:t>	</a:t>
            </a:r>
          </a:p>
          <a:p>
            <a:r>
              <a:rPr lang="en-US" sz="1400" dirty="0"/>
              <a:t>GE	12	Georgia	</a:t>
            </a:r>
          </a:p>
          <a:p>
            <a:r>
              <a:rPr lang="en-US" sz="1400" dirty="0"/>
              <a:t>GR	25	Greece	</a:t>
            </a:r>
          </a:p>
          <a:p>
            <a:r>
              <a:rPr lang="en-US" sz="1400" dirty="0"/>
              <a:t>GY	1	Guyana	</a:t>
            </a:r>
          </a:p>
          <a:p>
            <a:r>
              <a:rPr lang="en-US" sz="1400" dirty="0"/>
              <a:t>HK	721	Hong </a:t>
            </a:r>
            <a:r>
              <a:rPr lang="en-US" sz="1400" dirty="0" smtClean="0"/>
              <a:t>Kong</a:t>
            </a:r>
            <a:r>
              <a:rPr lang="en-US" sz="1400" dirty="0"/>
              <a:t>	</a:t>
            </a:r>
          </a:p>
          <a:p>
            <a:r>
              <a:rPr lang="en-US" sz="1400" dirty="0"/>
              <a:t>HN	1	Honduras	</a:t>
            </a:r>
          </a:p>
          <a:p>
            <a:r>
              <a:rPr lang="en-US" sz="1400" dirty="0"/>
              <a:t>HR	9	Croatia	</a:t>
            </a:r>
          </a:p>
          <a:p>
            <a:r>
              <a:rPr lang="en-US" sz="1400" dirty="0"/>
              <a:t>HU	67	Hungary	</a:t>
            </a:r>
          </a:p>
          <a:p>
            <a:r>
              <a:rPr lang="en-US" sz="1400" dirty="0"/>
              <a:t>ID	159	Indonesia	</a:t>
            </a:r>
          </a:p>
          <a:p>
            <a:r>
              <a:rPr lang="en-US" sz="1400" dirty="0"/>
              <a:t>IE	16	Ireland	</a:t>
            </a:r>
          </a:p>
          <a:p>
            <a:r>
              <a:rPr lang="en-US" sz="1400" dirty="0"/>
              <a:t>IL	8	Israel	</a:t>
            </a:r>
          </a:p>
          <a:p>
            <a:r>
              <a:rPr lang="en-US" sz="1400" dirty="0"/>
              <a:t>IN	32	India	</a:t>
            </a:r>
          </a:p>
          <a:p>
            <a:r>
              <a:rPr lang="en-US" sz="1400" dirty="0"/>
              <a:t>IQ	21	Iraq	</a:t>
            </a:r>
          </a:p>
          <a:p>
            <a:r>
              <a:rPr lang="en-US" sz="1400" dirty="0"/>
              <a:t>IT	52	Italy	</a:t>
            </a:r>
          </a:p>
          <a:p>
            <a:r>
              <a:rPr lang="en-US" sz="1400" dirty="0"/>
              <a:t>JM	5	Jamaica	</a:t>
            </a:r>
          </a:p>
          <a:p>
            <a:r>
              <a:rPr lang="en-US" sz="1400" dirty="0"/>
              <a:t>JO	2	Jordan	</a:t>
            </a:r>
          </a:p>
          <a:p>
            <a:r>
              <a:rPr lang="en-US" sz="1400" dirty="0"/>
              <a:t>JP	2,910	Japan	</a:t>
            </a:r>
          </a:p>
          <a:p>
            <a:r>
              <a:rPr lang="en-US" sz="1400" dirty="0"/>
              <a:t>KE	1	Kenya	</a:t>
            </a:r>
          </a:p>
          <a:p>
            <a:r>
              <a:rPr lang="en-US" sz="1400" dirty="0"/>
              <a:t>KG	1	Kyrgyzstan	</a:t>
            </a:r>
          </a:p>
          <a:p>
            <a:r>
              <a:rPr lang="en-US" sz="1400" dirty="0"/>
              <a:t>KH	28	Cambodia	</a:t>
            </a:r>
          </a:p>
          <a:p>
            <a:r>
              <a:rPr lang="en-US" sz="1400" dirty="0"/>
              <a:t>KR	27	Republic of Korea	</a:t>
            </a:r>
          </a:p>
          <a:p>
            <a:r>
              <a:rPr lang="en-US" sz="1400" dirty="0"/>
              <a:t>KW	1	Kuwait	</a:t>
            </a:r>
          </a:p>
          <a:p>
            <a:r>
              <a:rPr lang="en-US" sz="1400" dirty="0"/>
              <a:t>KZ	11	Kazakhstan	</a:t>
            </a:r>
          </a:p>
          <a:p>
            <a:r>
              <a:rPr lang="en-US" sz="1400" dirty="0"/>
              <a:t>LA	6	</a:t>
            </a:r>
            <a:r>
              <a:rPr lang="en-US" sz="1400" dirty="0" smtClean="0"/>
              <a:t>Laos</a:t>
            </a:r>
            <a:r>
              <a:rPr lang="en-US" sz="1400" dirty="0"/>
              <a:t>	</a:t>
            </a:r>
          </a:p>
          <a:p>
            <a:r>
              <a:rPr lang="en-US" sz="1400" dirty="0"/>
              <a:t>LK	11	Sri Lanka	</a:t>
            </a:r>
          </a:p>
          <a:p>
            <a:r>
              <a:rPr lang="en-US" sz="1400" dirty="0"/>
              <a:t>LT	12	Lithuania	</a:t>
            </a:r>
          </a:p>
          <a:p>
            <a:r>
              <a:rPr lang="en-US" sz="1400" dirty="0"/>
              <a:t>LV	6	Latvia	</a:t>
            </a:r>
          </a:p>
          <a:p>
            <a:r>
              <a:rPr lang="en-US" sz="1400" dirty="0"/>
              <a:t>MA	6	Morocco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3311" y="21781"/>
            <a:ext cx="3416320" cy="70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MD	2	Republic of Moldova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ME	7	Montenegro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MK	69	</a:t>
            </a:r>
            <a:r>
              <a:rPr lang="en-US" sz="1200" dirty="0" smtClean="0">
                <a:solidFill>
                  <a:prstClr val="black"/>
                </a:solidFill>
                <a:latin typeface="Verdana"/>
              </a:rPr>
              <a:t>Macedonia</a:t>
            </a:r>
            <a:r>
              <a:rPr lang="en-US" sz="1200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MM	2	Myanmar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MN	36	Mongolia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MO	37	</a:t>
            </a:r>
            <a:r>
              <a:rPr lang="en-US" sz="1200" dirty="0" smtClean="0">
                <a:solidFill>
                  <a:prstClr val="black"/>
                </a:solidFill>
                <a:latin typeface="Verdana"/>
              </a:rPr>
              <a:t>Macao</a:t>
            </a:r>
            <a:r>
              <a:rPr lang="en-US" sz="1200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MP	4	Northern Mariana Islands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MT	4	Malta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MU	7	Mauritius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MX	107	Mexico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MY	375	Malaysia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NC	1	New Caledonia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NI	1	Nicaragua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NL	15	Netherlands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NO	8	Norway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NP	1	Nepal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NZ	20	New Zealand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OM	1	Oman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PA	11	Panama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PE	29	Peru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PH	166	Philippines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PK	1	Pakistan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PL	340	Poland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PR	7	Puerto Rico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PS	9	Occupied Palestinian Territory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PT	1	Portugal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RO	197	Romania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RS	62	Serbia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RU	32	Russian Federation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RW	1	Rwanda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SA	24	Saudi Arabia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SE	3	Sweden	</a:t>
            </a:r>
          </a:p>
          <a:p>
            <a:r>
              <a:rPr lang="en-US" sz="1400" dirty="0"/>
              <a:t>SG	83	Singapore	</a:t>
            </a:r>
          </a:p>
          <a:p>
            <a:r>
              <a:rPr lang="en-US" sz="1400" dirty="0"/>
              <a:t>SI	13	Slovenia	</a:t>
            </a:r>
          </a:p>
          <a:p>
            <a:r>
              <a:rPr lang="en-US" sz="1400" dirty="0"/>
              <a:t>SK	13	Slovakia	</a:t>
            </a:r>
          </a:p>
          <a:p>
            <a:r>
              <a:rPr lang="en-US" sz="1400" dirty="0"/>
              <a:t>SR	2	Suriname	</a:t>
            </a:r>
          </a:p>
          <a:p>
            <a:endParaRPr lang="en-US" sz="1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828696" y="86917"/>
            <a:ext cx="0" cy="6691226"/>
          </a:xfrm>
          <a:prstGeom prst="line">
            <a:avLst/>
          </a:prstGeom>
          <a:ln w="95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37920" y="91288"/>
            <a:ext cx="0" cy="6691226"/>
          </a:xfrm>
          <a:prstGeom prst="line">
            <a:avLst/>
          </a:prstGeom>
          <a:ln w="95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4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763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SV	3	El Salvador	</a:t>
            </a:r>
          </a:p>
          <a:p>
            <a:r>
              <a:rPr lang="en-US" sz="1200" dirty="0"/>
              <a:t>TH	138	Thailand	</a:t>
            </a:r>
          </a:p>
          <a:p>
            <a:r>
              <a:rPr lang="en-US" sz="1200" dirty="0"/>
              <a:t>TN	3	Tunisia	</a:t>
            </a:r>
          </a:p>
          <a:p>
            <a:r>
              <a:rPr lang="en-US" sz="1200" dirty="0"/>
              <a:t>TR	57	Turkey	</a:t>
            </a:r>
          </a:p>
          <a:p>
            <a:r>
              <a:rPr lang="pl-PL" sz="1200" dirty="0"/>
              <a:t>TW	1,241	Taiwan	</a:t>
            </a:r>
          </a:p>
          <a:p>
            <a:r>
              <a:rPr lang="pl-PL" sz="1200" dirty="0"/>
              <a:t>UA	37	</a:t>
            </a:r>
            <a:r>
              <a:rPr lang="pl-PL" sz="1200" dirty="0" err="1"/>
              <a:t>Ukraine</a:t>
            </a:r>
            <a:r>
              <a:rPr lang="pl-PL" sz="1200" dirty="0"/>
              <a:t>	</a:t>
            </a:r>
          </a:p>
          <a:p>
            <a:r>
              <a:rPr lang="pl-PL" sz="1200" dirty="0"/>
              <a:t>US	371	United </a:t>
            </a:r>
            <a:r>
              <a:rPr lang="pl-PL" sz="1200" dirty="0" err="1"/>
              <a:t>States</a:t>
            </a:r>
            <a:r>
              <a:rPr lang="pl-PL" sz="1200" dirty="0"/>
              <a:t> of </a:t>
            </a:r>
            <a:r>
              <a:rPr lang="pl-PL" sz="1200" dirty="0" err="1"/>
              <a:t>America</a:t>
            </a:r>
            <a:r>
              <a:rPr lang="pl-PL" sz="1200" dirty="0"/>
              <a:t>	</a:t>
            </a:r>
          </a:p>
          <a:p>
            <a:r>
              <a:rPr lang="pl-PL" sz="1200" dirty="0"/>
              <a:t>UZ	1	Uzbekistan	</a:t>
            </a:r>
          </a:p>
          <a:p>
            <a:r>
              <a:rPr lang="pl-PL" sz="1200" dirty="0"/>
              <a:t>VC	1	Saint Vincent and the </a:t>
            </a:r>
            <a:r>
              <a:rPr lang="pl-PL" sz="1200" dirty="0" err="1"/>
              <a:t>Grenadines</a:t>
            </a:r>
            <a:r>
              <a:rPr lang="pl-PL" sz="1200" dirty="0"/>
              <a:t>	</a:t>
            </a:r>
          </a:p>
          <a:p>
            <a:r>
              <a:rPr lang="pl-PL" sz="1200" dirty="0"/>
              <a:t>VE	16	</a:t>
            </a:r>
            <a:r>
              <a:rPr lang="pl-PL" sz="1200" dirty="0" err="1"/>
              <a:t>Venezuela</a:t>
            </a:r>
            <a:r>
              <a:rPr lang="pl-PL" sz="1200" dirty="0"/>
              <a:t>	</a:t>
            </a:r>
          </a:p>
          <a:p>
            <a:r>
              <a:rPr lang="pl-PL" sz="1200" dirty="0"/>
              <a:t>VN	249	</a:t>
            </a:r>
            <a:r>
              <a:rPr lang="pl-PL" sz="1200" dirty="0" err="1"/>
              <a:t>Vietnam</a:t>
            </a:r>
            <a:r>
              <a:rPr lang="pl-PL" sz="1200" dirty="0"/>
              <a:t>	</a:t>
            </a:r>
          </a:p>
          <a:p>
            <a:r>
              <a:rPr lang="pl-PL" sz="1200" dirty="0"/>
              <a:t>YE	1	</a:t>
            </a:r>
            <a:r>
              <a:rPr lang="pl-PL" sz="1200" dirty="0" err="1"/>
              <a:t>Yemen</a:t>
            </a:r>
            <a:r>
              <a:rPr lang="pl-PL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0826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an impressive list of countries!</a:t>
            </a:r>
          </a:p>
          <a:p>
            <a:r>
              <a:rPr lang="en-US" dirty="0" smtClean="0"/>
              <a:t>And our collection of 30 million URLs across 49 days is a mere drop in the ocean of web fetches on the Internet</a:t>
            </a:r>
          </a:p>
          <a:p>
            <a:r>
              <a:rPr lang="en-US" dirty="0" smtClean="0"/>
              <a:t>So are we glimpsing here the tip of some much larger program of URL stalking?</a:t>
            </a:r>
          </a:p>
        </p:txBody>
      </p:sp>
    </p:spTree>
    <p:extLst>
      <p:ext uri="{BB962C8B-B14F-4D97-AF65-F5344CB8AC3E}">
        <p14:creationId xmlns:p14="http://schemas.microsoft.com/office/powerpoint/2010/main" val="424942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Accident? Deliberate? Something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go to all the trouble to collect URLs but use the same IP address to perform the </a:t>
            </a:r>
            <a:r>
              <a:rPr lang="en-US" dirty="0" err="1" smtClean="0"/>
              <a:t>followup</a:t>
            </a:r>
            <a:r>
              <a:rPr lang="en-US" dirty="0" smtClean="0"/>
              <a:t> stalking?</a:t>
            </a:r>
          </a:p>
          <a:p>
            <a:r>
              <a:rPr lang="en-US" dirty="0" smtClean="0"/>
              <a:t>Is this some kind of deliberate leakage from a middleware device?</a:t>
            </a:r>
          </a:p>
          <a:p>
            <a:r>
              <a:rPr lang="en-US" dirty="0" smtClean="0"/>
              <a:t>Or the result of some kind of a virus?</a:t>
            </a:r>
          </a:p>
          <a:p>
            <a:r>
              <a:rPr lang="en-US" dirty="0" smtClean="0"/>
              <a:t>Or the outcome of TOR + virus?</a:t>
            </a:r>
          </a:p>
          <a:p>
            <a:r>
              <a:rPr lang="en-US" dirty="0" smtClean="0"/>
              <a:t>Or a smart, but at the same time remarkably dumb, digital stalking program?</a:t>
            </a:r>
          </a:p>
          <a:p>
            <a:r>
              <a:rPr lang="en-US" dirty="0" smtClean="0"/>
              <a:t>Or &lt;</a:t>
            </a:r>
            <a:r>
              <a:rPr lang="en-US" i="1" dirty="0" smtClean="0"/>
              <a:t>insert your </a:t>
            </a:r>
            <a:r>
              <a:rPr lang="en-US" i="1" dirty="0" err="1" smtClean="0"/>
              <a:t>favourite</a:t>
            </a:r>
            <a:r>
              <a:rPr lang="en-US" i="1" dirty="0" smtClean="0"/>
              <a:t> conspiracy theory here</a:t>
            </a:r>
            <a:r>
              <a:rPr lang="en-US" dirty="0" smtClean="0"/>
              <a:t>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9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 Google Ads to deliver a test script to a very large profile of users</a:t>
            </a:r>
          </a:p>
          <a:p>
            <a:pPr lvl="1"/>
            <a:r>
              <a:rPr lang="en-US" dirty="0" smtClean="0"/>
              <a:t>We measure the DNS, DNSSEC, IPv6, performance, and many other aspects of the end user’s view of the Internet</a:t>
            </a:r>
          </a:p>
          <a:p>
            <a:pPr lvl="1"/>
            <a:r>
              <a:rPr lang="en-US" dirty="0" smtClean="0"/>
              <a:t>We have some 500,000 ads delivered per day</a:t>
            </a:r>
          </a:p>
          <a:p>
            <a:pPr lvl="1"/>
            <a:r>
              <a:rPr lang="en-US" dirty="0" smtClean="0"/>
              <a:t>And each of them use uniquely generated URLs</a:t>
            </a:r>
          </a:p>
          <a:p>
            <a:pPr lvl="1"/>
            <a:r>
              <a:rPr lang="en-US" dirty="0" smtClean="0"/>
              <a:t>So, in theory we should see each unique URL retrieved </a:t>
            </a:r>
            <a:r>
              <a:rPr lang="en-US" dirty="0" smtClean="0"/>
              <a:t>once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73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 Google Ads to deliver a test script to a very large profile of users</a:t>
            </a:r>
          </a:p>
          <a:p>
            <a:pPr lvl="1"/>
            <a:r>
              <a:rPr lang="en-US" dirty="0" smtClean="0"/>
              <a:t>We measure the DNS, DNSSEC, IPv6, performance, and many other aspects of the end user’s view of the Internet</a:t>
            </a:r>
          </a:p>
          <a:p>
            <a:pPr lvl="1"/>
            <a:r>
              <a:rPr lang="en-US" dirty="0" smtClean="0"/>
              <a:t>We have some 500,000 ads delivered per day</a:t>
            </a:r>
          </a:p>
          <a:p>
            <a:pPr lvl="1"/>
            <a:r>
              <a:rPr lang="en-US" dirty="0" smtClean="0"/>
              <a:t>And each of them use uniquely generated URLs</a:t>
            </a:r>
          </a:p>
          <a:p>
            <a:pPr lvl="1"/>
            <a:r>
              <a:rPr lang="en-US" dirty="0" smtClean="0"/>
              <a:t>So, in theory we should see each unique URL </a:t>
            </a:r>
            <a:r>
              <a:rPr lang="en-US" smtClean="0"/>
              <a:t>retrieved </a:t>
            </a:r>
            <a:r>
              <a:rPr lang="en-US" smtClean="0"/>
              <a:t>once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0732660">
            <a:off x="2544112" y="3130224"/>
            <a:ext cx="2951485" cy="1107996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hnbergHand"/>
                <a:cs typeface="AhnbergHand"/>
              </a:rPr>
              <a:t>Right?</a:t>
            </a:r>
            <a:endParaRPr lang="en-US" sz="66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15354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0" dirty="0" smtClean="0"/>
              <a:t>Here is what we see in the web</a:t>
            </a:r>
            <a:r>
              <a:rPr lang="en-US" dirty="0" smtClean="0"/>
              <a:t> logs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200" dirty="0" smtClean="0">
                <a:latin typeface="Courier New"/>
                <a:cs typeface="Courier New"/>
              </a:rPr>
              <a:t>[22/Jan/2014:00:10:21 +0000] </a:t>
            </a:r>
          </a:p>
          <a:p>
            <a:pPr marL="400050" lvl="1" indent="0">
              <a:buNone/>
            </a:pPr>
            <a:r>
              <a:rPr lang="pl-PL" sz="1900" dirty="0" smtClean="0">
                <a:latin typeface="Courier New"/>
                <a:cs typeface="Courier New"/>
              </a:rPr>
              <a:t>120.194.53.xxx </a:t>
            </a:r>
          </a:p>
          <a:p>
            <a:pPr marL="400050" lvl="1" indent="0">
              <a:buNone/>
            </a:pPr>
            <a:r>
              <a:rPr lang="pl-PL" sz="1900" dirty="0" smtClean="0">
                <a:latin typeface="Courier New"/>
                <a:cs typeface="Courier New"/>
              </a:rPr>
              <a:t>"</a:t>
            </a:r>
            <a:r>
              <a:rPr lang="pl-PL" sz="1900" dirty="0">
                <a:latin typeface="Courier New"/>
                <a:cs typeface="Courier New"/>
              </a:rPr>
              <a:t>GET /1x1.</a:t>
            </a:r>
            <a:r>
              <a:rPr lang="pl-PL" sz="1900" dirty="0" smtClean="0">
                <a:latin typeface="Courier New"/>
                <a:cs typeface="Courier New"/>
              </a:rPr>
              <a:t>png?t10000</a:t>
            </a:r>
            <a:r>
              <a:rPr lang="pl-PL" sz="1900" dirty="0">
                <a:latin typeface="Courier New"/>
                <a:cs typeface="Courier New"/>
              </a:rPr>
              <a:t>.u3697062917.s1390349413.i333.v1794.</a:t>
            </a:r>
            <a:r>
              <a:rPr lang="pl-PL" sz="1900" dirty="0" smtClean="0">
                <a:latin typeface="Courier New"/>
                <a:cs typeface="Courier New"/>
              </a:rPr>
              <a:t>rd.td</a:t>
            </a:r>
          </a:p>
          <a:p>
            <a:pPr marL="0" indent="0">
              <a:buNone/>
            </a:pPr>
            <a:r>
              <a:rPr lang="pl-PL" sz="2200" dirty="0" smtClean="0">
                <a:latin typeface="Courier New"/>
                <a:cs typeface="Courier New"/>
              </a:rPr>
              <a:t>[22/Jan/2014:00:11:29 +0000]</a:t>
            </a:r>
          </a:p>
          <a:p>
            <a:pPr marL="400050" lvl="1" indent="0">
              <a:buNone/>
            </a:pPr>
            <a:r>
              <a:rPr lang="pl-PL" sz="1900" dirty="0" smtClean="0">
                <a:latin typeface="Courier New"/>
                <a:cs typeface="Courier New"/>
              </a:rPr>
              <a:t>221.176.4.xxx</a:t>
            </a:r>
          </a:p>
          <a:p>
            <a:pPr marL="400050" lvl="1" indent="0">
              <a:buNone/>
            </a:pPr>
            <a:r>
              <a:rPr lang="pl-PL" sz="1900" dirty="0" smtClean="0">
                <a:latin typeface="Courier New"/>
                <a:cs typeface="Courier New"/>
              </a:rPr>
              <a:t>"</a:t>
            </a:r>
            <a:r>
              <a:rPr lang="pl-PL" sz="1900" dirty="0">
                <a:latin typeface="Courier New"/>
                <a:cs typeface="Courier New"/>
              </a:rPr>
              <a:t>GET /1x1.png?t10000.u3697062917.s1390349413.i333.v1794.</a:t>
            </a:r>
            <a:r>
              <a:rPr lang="pl-PL" sz="1900" dirty="0" smtClean="0">
                <a:latin typeface="Courier New"/>
                <a:cs typeface="Courier New"/>
              </a:rPr>
              <a:t>rd.td</a:t>
            </a:r>
            <a:endParaRPr lang="pl-PL" sz="19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3000" dirty="0" smtClean="0"/>
              <a:t>10:21    </a:t>
            </a:r>
            <a:r>
              <a:rPr lang="en-US" sz="3000" dirty="0"/>
              <a:t>120.194.53.xxx – Origin AS = </a:t>
            </a:r>
            <a:r>
              <a:rPr lang="en-US" sz="3000" dirty="0" smtClean="0"/>
              <a:t>24445</a:t>
            </a:r>
          </a:p>
          <a:p>
            <a:pPr marL="0" indent="0">
              <a:buNone/>
            </a:pPr>
            <a:r>
              <a:rPr lang="en-US" sz="2400" dirty="0" smtClean="0"/>
              <a:t>                       CMNET</a:t>
            </a:r>
            <a:r>
              <a:rPr lang="en-US" sz="2400" dirty="0"/>
              <a:t>-V4HENAN-AS-AP Henan Mobile Communications </a:t>
            </a:r>
            <a:r>
              <a:rPr lang="en-US" sz="2400" dirty="0" err="1"/>
              <a:t>Co.,Ltd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68 </a:t>
            </a:r>
            <a:r>
              <a:rPr lang="en-US" sz="3000" dirty="0" smtClean="0"/>
              <a:t>seconds later</a:t>
            </a:r>
            <a:r>
              <a:rPr lang="en-US" sz="3000" dirty="0" smtClean="0"/>
              <a:t>:  -</a:t>
            </a:r>
            <a:r>
              <a:rPr lang="en-US" sz="3000" dirty="0" smtClean="0"/>
              <a:t>- SAME URL</a:t>
            </a:r>
          </a:p>
          <a:p>
            <a:pPr marL="0" indent="0">
              <a:buNone/>
            </a:pPr>
            <a:r>
              <a:rPr lang="en-US" sz="3000" dirty="0" smtClean="0"/>
              <a:t>11:29   </a:t>
            </a:r>
            <a:r>
              <a:rPr lang="en-US" sz="3000" dirty="0" smtClean="0"/>
              <a:t> </a:t>
            </a:r>
            <a:r>
              <a:rPr lang="en-US" sz="3000" dirty="0" smtClean="0"/>
              <a:t>221.176.4.xxx – Origin AS = </a:t>
            </a:r>
            <a:r>
              <a:rPr lang="en-US" sz="3000" dirty="0" smtClean="0"/>
              <a:t>9808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CMNET</a:t>
            </a:r>
            <a:r>
              <a:rPr lang="en-US" sz="2400" dirty="0"/>
              <a:t>-GD Guangdong Mobile Communication </a:t>
            </a:r>
            <a:r>
              <a:rPr lang="en-US" sz="2400" dirty="0" err="1"/>
              <a:t>Co.Ltd</a:t>
            </a:r>
            <a:r>
              <a:rPr lang="en-US" sz="2400" dirty="0"/>
              <a:t>.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10874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widespread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48 days in 2013:</a:t>
            </a:r>
          </a:p>
          <a:p>
            <a:pPr marL="857250" lvl="1" indent="-457200"/>
            <a:r>
              <a:rPr lang="en-US" sz="3200" dirty="0" smtClean="0"/>
              <a:t>29,171,864 unique URLS presented to end users</a:t>
            </a:r>
          </a:p>
          <a:p>
            <a:pPr marL="857250" lvl="1" indent="-457200"/>
            <a:r>
              <a:rPr lang="en-US" sz="3200" dirty="0" smtClean="0"/>
              <a:t>612,089 of these URLS were re-presented to us from a different client IP address</a:t>
            </a:r>
          </a:p>
          <a:p>
            <a:pPr marL="0" indent="0">
              <a:buNone/>
            </a:pPr>
            <a:r>
              <a:rPr lang="en-US" sz="3600" dirty="0" smtClean="0"/>
              <a:t>That</a:t>
            </a:r>
            <a:r>
              <a:rPr lang="fr-FR" sz="3600" dirty="0" smtClean="0"/>
              <a:t>’</a:t>
            </a:r>
            <a:r>
              <a:rPr lang="en-US" sz="3600" dirty="0" smtClean="0"/>
              <a:t>s 2.1% of URLs fetches that seem to have attracted a digital stalker!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465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</a:t>
            </a:r>
            <a:r>
              <a:rPr lang="en-US" dirty="0" smtClean="0"/>
              <a:t>Stalkers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98" y="1514104"/>
            <a:ext cx="88574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prstClr val="black"/>
                </a:solidFill>
                <a:latin typeface="Verdana"/>
              </a:rPr>
              <a:t>Rank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b="1" dirty="0">
                <a:solidFill>
                  <a:prstClr val="black"/>
                </a:solidFill>
                <a:latin typeface="Verdana"/>
              </a:rPr>
              <a:t>IP Address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b="1" dirty="0" smtClean="0">
                <a:solidFill>
                  <a:prstClr val="black"/>
                </a:solidFill>
                <a:latin typeface="Verdana"/>
              </a:rPr>
              <a:t>Count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b="1" dirty="0">
                <a:solidFill>
                  <a:prstClr val="black"/>
                </a:solidFill>
                <a:latin typeface="Verdana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b="1" dirty="0" smtClean="0">
                <a:solidFill>
                  <a:prstClr val="black"/>
                </a:solidFill>
                <a:latin typeface="Verdana"/>
              </a:rPr>
              <a:t>AS </a:t>
            </a:r>
            <a:r>
              <a:rPr lang="en-US" sz="1100" b="1" dirty="0">
                <a:solidFill>
                  <a:prstClr val="black"/>
                </a:solidFill>
                <a:latin typeface="Verdana"/>
              </a:rPr>
              <a:t>Name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pPr marL="0" indent="0">
              <a:buNone/>
            </a:pPr>
            <a:r>
              <a:rPr lang="nl-NL" sz="1100" dirty="0">
                <a:solidFill>
                  <a:prstClr val="black"/>
                </a:solidFill>
                <a:latin typeface="Verdana"/>
              </a:rPr>
              <a:t>1	119.147.146.xxx	11,241	4134	</a:t>
            </a:r>
            <a:r>
              <a:rPr lang="nl-NL" sz="1100" dirty="0" smtClean="0">
                <a:solidFill>
                  <a:prstClr val="black"/>
                </a:solidFill>
                <a:latin typeface="Verdana"/>
              </a:rPr>
              <a:t>	CHINANET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-BACKBONE No.31,Jin-rong Street CN	</a:t>
            </a:r>
          </a:p>
          <a:p>
            <a:pPr marL="0" indent="0">
              <a:buNone/>
            </a:pPr>
            <a:r>
              <a:rPr lang="nl-NL" sz="1100" dirty="0">
                <a:solidFill>
                  <a:prstClr val="black"/>
                </a:solidFill>
                <a:latin typeface="Verdana"/>
              </a:rPr>
              <a:t>2	182.18.208.xxx	1,0982	23944	</a:t>
            </a:r>
            <a:r>
              <a:rPr lang="nl-NL" sz="1100" dirty="0" smtClean="0">
                <a:solidFill>
                  <a:prstClr val="black"/>
                </a:solidFill>
                <a:latin typeface="Verdana"/>
              </a:rPr>
              <a:t>	SKYBB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-AS-AP AS-</a:t>
            </a:r>
            <a:r>
              <a:rPr lang="nl-NL" sz="1100" dirty="0" err="1">
                <a:solidFill>
                  <a:prstClr val="black"/>
                </a:solidFill>
                <a:latin typeface="Verdana"/>
              </a:rPr>
              <a:t>SKYBroadband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 </a:t>
            </a:r>
            <a:r>
              <a:rPr lang="nl-NL" sz="1100" dirty="0" err="1">
                <a:solidFill>
                  <a:prstClr val="black"/>
                </a:solidFill>
                <a:latin typeface="Verdana"/>
              </a:rPr>
              <a:t>SKYCable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 Corporation PH	</a:t>
            </a:r>
          </a:p>
          <a:p>
            <a:pPr marL="0" indent="0">
              <a:buNone/>
            </a:pPr>
            <a:r>
              <a:rPr lang="nl-NL" sz="1100" dirty="0">
                <a:solidFill>
                  <a:prstClr val="black"/>
                </a:solidFill>
                <a:latin typeface="Verdana"/>
              </a:rPr>
              <a:t>3	182.18.209.xxx	5,046	</a:t>
            </a:r>
            <a:r>
              <a:rPr lang="nl-NL" sz="1100" dirty="0" smtClean="0">
                <a:solidFill>
                  <a:prstClr val="black"/>
                </a:solidFill>
                <a:latin typeface="Verdana"/>
              </a:rPr>
              <a:t>	23944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nl-NL" sz="1100" dirty="0" smtClean="0">
                <a:solidFill>
                  <a:prstClr val="black"/>
                </a:solidFill>
                <a:latin typeface="Verdana"/>
              </a:rPr>
              <a:t>	SKYBB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-AS-AP AS-</a:t>
            </a:r>
            <a:r>
              <a:rPr lang="nl-NL" sz="1100" dirty="0" err="1">
                <a:solidFill>
                  <a:prstClr val="black"/>
                </a:solidFill>
                <a:latin typeface="Verdana"/>
              </a:rPr>
              <a:t>SKYBroadband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 </a:t>
            </a:r>
            <a:r>
              <a:rPr lang="nl-NL" sz="1100" dirty="0" err="1">
                <a:solidFill>
                  <a:prstClr val="black"/>
                </a:solidFill>
                <a:latin typeface="Verdana"/>
              </a:rPr>
              <a:t>SKYCable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 Corporation PH	</a:t>
            </a:r>
          </a:p>
          <a:p>
            <a:pPr marL="0" indent="0">
              <a:buNone/>
            </a:pPr>
            <a:r>
              <a:rPr lang="nl-NL" sz="1100" dirty="0">
                <a:solidFill>
                  <a:prstClr val="black"/>
                </a:solidFill>
                <a:latin typeface="Verdana"/>
              </a:rPr>
              <a:t>4	124.6.181.xxx	5,046	</a:t>
            </a:r>
            <a:r>
              <a:rPr lang="nl-NL" sz="1100" dirty="0" smtClean="0">
                <a:solidFill>
                  <a:prstClr val="black"/>
                </a:solidFill>
                <a:latin typeface="Verdana"/>
              </a:rPr>
              <a:t>	4775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nl-NL" sz="1100" dirty="0" smtClean="0">
                <a:solidFill>
                  <a:prstClr val="black"/>
                </a:solidFill>
                <a:latin typeface="Verdana"/>
              </a:rPr>
              <a:t>	GLOBE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-TELECOM-AS Globe </a:t>
            </a:r>
            <a:r>
              <a:rPr lang="nl-NL" sz="1100" dirty="0" err="1">
                <a:solidFill>
                  <a:prstClr val="black"/>
                </a:solidFill>
                <a:latin typeface="Verdana"/>
              </a:rPr>
              <a:t>Telecoms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 PH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5	112.198.64.xxx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4,641		4775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GLOBE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-TELECOM-AS Globe Telecoms PH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6	203.177.74.xxx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3,315		4775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GLOBE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-TELECOM-AS Globe Telecoms PH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7	120.28.64.xxx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3,230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4775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GLOBE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-TELECOM-AS Globe Telecoms PH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8	211.125.138.xxx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3,098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9619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SSD 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Sony Global Solutions Inc. JP	</a:t>
            </a:r>
          </a:p>
          <a:p>
            <a:pPr marL="0" indent="0">
              <a:buNone/>
            </a:pPr>
            <a:r>
              <a:rPr lang="de-DE" sz="1100" dirty="0">
                <a:solidFill>
                  <a:prstClr val="black"/>
                </a:solidFill>
                <a:latin typeface="Verdana"/>
              </a:rPr>
              <a:t>9	210.94.41.xxx	</a:t>
            </a:r>
            <a:r>
              <a:rPr lang="de-DE" sz="1100" dirty="0" smtClean="0">
                <a:solidFill>
                  <a:prstClr val="black"/>
                </a:solidFill>
                <a:latin typeface="Verdana"/>
              </a:rPr>
              <a:t>1,414	</a:t>
            </a:r>
            <a:r>
              <a:rPr lang="de-DE" sz="1100" dirty="0">
                <a:solidFill>
                  <a:prstClr val="black"/>
                </a:solidFill>
                <a:latin typeface="Verdana"/>
              </a:rPr>
              <a:t>	6619	</a:t>
            </a:r>
            <a:r>
              <a:rPr lang="de-DE" sz="1100" dirty="0" smtClean="0">
                <a:solidFill>
                  <a:prstClr val="black"/>
                </a:solidFill>
                <a:latin typeface="Verdana"/>
              </a:rPr>
              <a:t>	SAMSUNGSDS</a:t>
            </a:r>
            <a:r>
              <a:rPr lang="de-DE" sz="1100" dirty="0">
                <a:solidFill>
                  <a:prstClr val="black"/>
                </a:solidFill>
                <a:latin typeface="Verdana"/>
              </a:rPr>
              <a:t>-AS-KR </a:t>
            </a:r>
            <a:r>
              <a:rPr lang="de-DE" sz="1100" dirty="0" err="1">
                <a:solidFill>
                  <a:prstClr val="black"/>
                </a:solidFill>
                <a:latin typeface="Verdana"/>
              </a:rPr>
              <a:t>SamsungSDS</a:t>
            </a:r>
            <a:r>
              <a:rPr lang="de-DE" sz="1100" dirty="0">
                <a:solidFill>
                  <a:prstClr val="black"/>
                </a:solidFill>
                <a:latin typeface="Verdana"/>
              </a:rPr>
              <a:t> Inc. KR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10	222.127.223.xxx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1,269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4775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GLOBE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-TELECOM-AS Globe Telecoms PH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11	210.143.35.xxx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1,177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2516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KDDI 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KDDI CORPORATION JP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12	202.156.10.xxx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1,154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10091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SCV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-AS-AP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StarHub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 Cable Vision Ltd SG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13	14.1.193.xxx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1,128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45960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YTLCOMMS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-AS-AP YTL COMMUNICATIONS SDN BHD MY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14	183.90.103.xxx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1,069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55430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STARHUBINTERNET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-AS-NGNBN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Starhub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 Internet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Pte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 Ltd SG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15	202.246.252.xxx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995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2526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HITNET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HITACHI,Ltd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. Information Technology Division. JP	</a:t>
            </a:r>
          </a:p>
          <a:p>
            <a:pPr marL="0" indent="0">
              <a:buNone/>
            </a:pPr>
            <a:r>
              <a:rPr lang="hr-HR" sz="1100" dirty="0">
                <a:solidFill>
                  <a:prstClr val="black"/>
                </a:solidFill>
                <a:latin typeface="Verdana"/>
              </a:rPr>
              <a:t>16	192.51.44.xxx	</a:t>
            </a:r>
            <a:r>
              <a:rPr lang="hr-HR" sz="1100" dirty="0" smtClean="0">
                <a:solidFill>
                  <a:prstClr val="black"/>
                </a:solidFill>
                <a:latin typeface="Verdana"/>
              </a:rPr>
              <a:t>887	</a:t>
            </a:r>
            <a:r>
              <a:rPr lang="hr-HR" sz="1100" dirty="0">
                <a:solidFill>
                  <a:prstClr val="black"/>
                </a:solidFill>
                <a:latin typeface="Verdana"/>
              </a:rPr>
              <a:t>	2510	</a:t>
            </a:r>
            <a:r>
              <a:rPr lang="hr-HR" sz="1100" dirty="0" smtClean="0">
                <a:solidFill>
                  <a:prstClr val="black"/>
                </a:solidFill>
                <a:latin typeface="Verdana"/>
              </a:rPr>
              <a:t>	INFOWEB </a:t>
            </a:r>
            <a:r>
              <a:rPr lang="hr-HR" sz="1100" dirty="0">
                <a:solidFill>
                  <a:prstClr val="black"/>
                </a:solidFill>
                <a:latin typeface="Verdana"/>
              </a:rPr>
              <a:t>FUJITSU LIMITED JP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17	183.90.41.xxx	774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55430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STARHUBINTERNET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-AS-NGNBN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Starhub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 Internet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Pte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 Ltd SG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18	110.34.0.xxx	704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4007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err="1" smtClean="0">
                <a:solidFill>
                  <a:prstClr val="black"/>
                </a:solidFill>
                <a:latin typeface="Verdana"/>
              </a:rPr>
              <a:t>Subisu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Cablenet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 (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Pvt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) Ltd,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Baluwatar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, Kathmandu, Nepal NP	</a:t>
            </a:r>
          </a:p>
          <a:p>
            <a:pPr marL="0" indent="0">
              <a:buNone/>
            </a:pPr>
            <a:r>
              <a:rPr lang="es-ES_tradnl" sz="1100" dirty="0">
                <a:solidFill>
                  <a:prstClr val="black"/>
                </a:solidFill>
                <a:latin typeface="Verdana"/>
              </a:rPr>
              <a:t>19	110.232.92.xxx	638	</a:t>
            </a:r>
            <a:r>
              <a:rPr lang="es-ES_tradnl" sz="1100" dirty="0" smtClean="0">
                <a:solidFill>
                  <a:prstClr val="black"/>
                </a:solidFill>
                <a:latin typeface="Verdana"/>
              </a:rPr>
              <a:t>	23679</a:t>
            </a:r>
            <a:r>
              <a:rPr lang="es-ES_tradnl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s-ES_tradnl" sz="1100" dirty="0" smtClean="0">
                <a:solidFill>
                  <a:prstClr val="black"/>
                </a:solidFill>
                <a:latin typeface="Verdana"/>
              </a:rPr>
              <a:t>	NUSANET</a:t>
            </a:r>
            <a:r>
              <a:rPr lang="es-ES_tradnl" sz="1100" dirty="0">
                <a:solidFill>
                  <a:prstClr val="black"/>
                </a:solidFill>
                <a:latin typeface="Verdana"/>
              </a:rPr>
              <a:t>-AS-ID Media </a:t>
            </a:r>
            <a:r>
              <a:rPr lang="es-ES_tradnl" sz="1100" dirty="0" err="1">
                <a:solidFill>
                  <a:prstClr val="black"/>
                </a:solidFill>
                <a:latin typeface="Verdana"/>
              </a:rPr>
              <a:t>Antar</a:t>
            </a:r>
            <a:r>
              <a:rPr lang="es-ES_tradnl" sz="11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s-ES_tradnl" sz="1100" dirty="0" err="1">
                <a:solidFill>
                  <a:prstClr val="black"/>
                </a:solidFill>
                <a:latin typeface="Verdana"/>
              </a:rPr>
              <a:t>Nusa</a:t>
            </a:r>
            <a:r>
              <a:rPr lang="es-ES_tradnl" sz="1100" dirty="0">
                <a:solidFill>
                  <a:prstClr val="black"/>
                </a:solidFill>
                <a:latin typeface="Verdana"/>
              </a:rPr>
              <a:t> PT. ID	</a:t>
            </a:r>
          </a:p>
          <a:p>
            <a:pPr marL="0" indent="0">
              <a:buNone/>
            </a:pPr>
            <a:r>
              <a:rPr lang="ro-RO" sz="1100" dirty="0">
                <a:solidFill>
                  <a:prstClr val="black"/>
                </a:solidFill>
                <a:latin typeface="Verdana"/>
              </a:rPr>
              <a:t>20	37.19.108.xxx	603	</a:t>
            </a:r>
            <a:r>
              <a:rPr lang="ro-RO" sz="1100" dirty="0" smtClean="0">
                <a:solidFill>
                  <a:prstClr val="black"/>
                </a:solidFill>
                <a:latin typeface="Verdana"/>
              </a:rPr>
              <a:t>	44143</a:t>
            </a:r>
            <a:r>
              <a:rPr lang="ro-RO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ro-RO" sz="1100" dirty="0" smtClean="0">
                <a:solidFill>
                  <a:prstClr val="black"/>
                </a:solidFill>
                <a:latin typeface="Verdana"/>
              </a:rPr>
              <a:t>	VIPMOBILE</a:t>
            </a:r>
            <a:r>
              <a:rPr lang="ro-RO" sz="1100" dirty="0">
                <a:solidFill>
                  <a:prstClr val="black"/>
                </a:solidFill>
                <a:latin typeface="Verdana"/>
              </a:rPr>
              <a:t>-AS Vip mobile d.o.o. RS	</a:t>
            </a:r>
          </a:p>
          <a:p>
            <a:pPr marL="0" indent="0">
              <a:buNone/>
            </a:pPr>
            <a:r>
              <a:rPr lang="da-DK" sz="1100" dirty="0">
                <a:solidFill>
                  <a:prstClr val="black"/>
                </a:solidFill>
                <a:latin typeface="Verdana"/>
              </a:rPr>
              <a:t>21	24.186.96.xxx	573	</a:t>
            </a:r>
            <a:r>
              <a:rPr lang="da-DK" sz="1100" dirty="0" smtClean="0">
                <a:solidFill>
                  <a:prstClr val="black"/>
                </a:solidFill>
                <a:latin typeface="Verdana"/>
              </a:rPr>
              <a:t>	6128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da-DK" sz="1100" dirty="0" smtClean="0">
                <a:solidFill>
                  <a:prstClr val="black"/>
                </a:solidFill>
                <a:latin typeface="Verdana"/>
              </a:rPr>
              <a:t>	CABLE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-NET-1 - </a:t>
            </a:r>
            <a:r>
              <a:rPr lang="da-DK" sz="1100" dirty="0" err="1">
                <a:solidFill>
                  <a:prstClr val="black"/>
                </a:solidFill>
                <a:latin typeface="Verdana"/>
              </a:rPr>
              <a:t>Cablevision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 Systems Corp. US	</a:t>
            </a:r>
          </a:p>
          <a:p>
            <a:pPr marL="0" indent="0">
              <a:buNone/>
            </a:pPr>
            <a:r>
              <a:rPr lang="da-DK" sz="1100" dirty="0">
                <a:solidFill>
                  <a:prstClr val="black"/>
                </a:solidFill>
                <a:latin typeface="Verdana"/>
              </a:rPr>
              <a:t>22	161.53.179.xxx	535	</a:t>
            </a:r>
            <a:r>
              <a:rPr lang="da-DK" sz="1100" dirty="0" smtClean="0">
                <a:solidFill>
                  <a:prstClr val="black"/>
                </a:solidFill>
                <a:latin typeface="Verdana"/>
              </a:rPr>
              <a:t>	2108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da-DK" sz="1100" dirty="0" smtClean="0">
                <a:solidFill>
                  <a:prstClr val="black"/>
                </a:solidFill>
                <a:latin typeface="Verdana"/>
              </a:rPr>
              <a:t>	CARNET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-AS </a:t>
            </a:r>
            <a:r>
              <a:rPr lang="da-DK" sz="1100" dirty="0" err="1">
                <a:solidFill>
                  <a:prstClr val="black"/>
                </a:solidFill>
                <a:latin typeface="Verdana"/>
              </a:rPr>
              <a:t>Croatian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 Academic and Research Network HR	</a:t>
            </a:r>
          </a:p>
          <a:p>
            <a:pPr marL="0" indent="0">
              <a:buNone/>
            </a:pPr>
            <a:r>
              <a:rPr lang="da-DK" sz="1100" dirty="0">
                <a:solidFill>
                  <a:prstClr val="black"/>
                </a:solidFill>
                <a:latin typeface="Verdana"/>
              </a:rPr>
              <a:t>23	193.254.230.xxx	534	</a:t>
            </a:r>
            <a:r>
              <a:rPr lang="da-DK" sz="1100" dirty="0" smtClean="0">
                <a:solidFill>
                  <a:prstClr val="black"/>
                </a:solidFill>
                <a:latin typeface="Verdana"/>
              </a:rPr>
              <a:t>	25304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da-DK" sz="1100" dirty="0" smtClean="0">
                <a:solidFill>
                  <a:prstClr val="black"/>
                </a:solidFill>
                <a:latin typeface="Verdana"/>
              </a:rPr>
              <a:t>	UNITBV </a:t>
            </a:r>
            <a:r>
              <a:rPr lang="da-DK" sz="1100" dirty="0" err="1">
                <a:solidFill>
                  <a:prstClr val="black"/>
                </a:solidFill>
                <a:latin typeface="Verdana"/>
              </a:rPr>
              <a:t>Universitatea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 TRANSILVANIA </a:t>
            </a:r>
            <a:r>
              <a:rPr lang="da-DK" sz="1100" dirty="0" err="1">
                <a:solidFill>
                  <a:prstClr val="black"/>
                </a:solidFill>
                <a:latin typeface="Verdana"/>
              </a:rPr>
              <a:t>Brasov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 RO	</a:t>
            </a:r>
          </a:p>
          <a:p>
            <a:pPr marL="0" indent="0">
              <a:buNone/>
            </a:pPr>
            <a:r>
              <a:rPr lang="hu-HU" sz="1100" dirty="0">
                <a:solidFill>
                  <a:prstClr val="black"/>
                </a:solidFill>
                <a:latin typeface="Verdana"/>
              </a:rPr>
              <a:t>24	121.54.54.xxx	500	</a:t>
            </a:r>
            <a:r>
              <a:rPr lang="hu-HU" sz="1100" dirty="0" smtClean="0">
                <a:solidFill>
                  <a:prstClr val="black"/>
                </a:solidFill>
                <a:latin typeface="Verdana"/>
              </a:rPr>
              <a:t>	10139</a:t>
            </a:r>
            <a:r>
              <a:rPr lang="hu-HU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hu-HU" sz="1100" dirty="0" smtClean="0">
                <a:solidFill>
                  <a:prstClr val="black"/>
                </a:solidFill>
                <a:latin typeface="Verdana"/>
              </a:rPr>
              <a:t>	SMARTBRO</a:t>
            </a:r>
            <a:r>
              <a:rPr lang="hu-HU" sz="1100" dirty="0">
                <a:solidFill>
                  <a:prstClr val="black"/>
                </a:solidFill>
                <a:latin typeface="Verdana"/>
              </a:rPr>
              <a:t>-PH-AP Smart Broadband, Inc. PH	</a:t>
            </a:r>
          </a:p>
          <a:p>
            <a:pPr marL="228600" indent="-228600">
              <a:buAutoNum type="arabicPlain" startAt="25"/>
            </a:pPr>
            <a:r>
              <a:rPr lang="hu-HU" sz="1100" dirty="0" smtClean="0">
                <a:solidFill>
                  <a:prstClr val="black"/>
                </a:solidFill>
                <a:latin typeface="Verdana"/>
              </a:rPr>
              <a:t>    77.244.114</a:t>
            </a:r>
            <a:r>
              <a:rPr lang="hu-HU" sz="1100" dirty="0">
                <a:solidFill>
                  <a:prstClr val="black"/>
                </a:solidFill>
                <a:latin typeface="Verdana"/>
              </a:rPr>
              <a:t>.xxx	484	</a:t>
            </a:r>
            <a:r>
              <a:rPr lang="hu-HU" sz="1100" dirty="0" smtClean="0">
                <a:solidFill>
                  <a:prstClr val="black"/>
                </a:solidFill>
                <a:latin typeface="Verdana"/>
              </a:rPr>
              <a:t>	42779</a:t>
            </a:r>
            <a:r>
              <a:rPr lang="hu-HU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hu-HU" sz="1100" dirty="0" smtClean="0">
                <a:solidFill>
                  <a:prstClr val="black"/>
                </a:solidFill>
                <a:latin typeface="Verdana"/>
              </a:rPr>
              <a:t>	AZERFON </a:t>
            </a:r>
            <a:r>
              <a:rPr lang="hu-HU" sz="1100" dirty="0">
                <a:solidFill>
                  <a:prstClr val="black"/>
                </a:solidFill>
                <a:latin typeface="Verdana"/>
              </a:rPr>
              <a:t>Azerfon AS </a:t>
            </a:r>
            <a:r>
              <a:rPr lang="hu-HU" sz="1100" dirty="0" smtClean="0">
                <a:solidFill>
                  <a:prstClr val="black"/>
                </a:solidFill>
                <a:latin typeface="Verdana"/>
              </a:rPr>
              <a:t>AZ</a:t>
            </a:r>
          </a:p>
          <a:p>
            <a:pPr marL="0" indent="0">
              <a:buNone/>
            </a:pPr>
            <a:r>
              <a:rPr lang="hu-HU" sz="1100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6269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Proxies?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strong indicator of a proxy device is that it is located in the same AS as the end client.</a:t>
            </a:r>
          </a:p>
          <a:p>
            <a:r>
              <a:rPr lang="en-US" dirty="0" smtClean="0"/>
              <a:t>So lets filter that list and look at those repeaters that use a different AS from the original request</a:t>
            </a:r>
          </a:p>
          <a:p>
            <a:r>
              <a:rPr lang="en-US" dirty="0" smtClean="0"/>
              <a:t>And here’s what we see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7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Origin AS </a:t>
            </a:r>
            <a:r>
              <a:rPr lang="en-US" dirty="0" smtClean="0"/>
              <a:t>Stalkers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73" y="1600200"/>
            <a:ext cx="8803639" cy="501083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Verdana"/>
              </a:rPr>
              <a:t>Rank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IP Address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Count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AS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AS 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Name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Verdana"/>
              </a:rPr>
              <a:t>1	119.147.146.xxx	8,886	4134	</a:t>
            </a:r>
            <a:r>
              <a:rPr lang="nl-NL" dirty="0" smtClean="0">
                <a:solidFill>
                  <a:prstClr val="black"/>
                </a:solidFill>
                <a:latin typeface="Verdana"/>
              </a:rPr>
              <a:t>	CHINANET</a:t>
            </a:r>
            <a:r>
              <a:rPr lang="nl-NL" dirty="0">
                <a:solidFill>
                  <a:prstClr val="black"/>
                </a:solidFill>
                <a:latin typeface="Verdana"/>
              </a:rPr>
              <a:t>-BACKBONE No.31,Jin-rong Street CN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Verdana"/>
              </a:rPr>
              <a:t>2	220.181.158.xxx	493	23724	</a:t>
            </a:r>
            <a:r>
              <a:rPr lang="nl-NL" dirty="0" smtClean="0">
                <a:solidFill>
                  <a:prstClr val="black"/>
                </a:solidFill>
                <a:latin typeface="Verdana"/>
              </a:rPr>
              <a:t>	CHINANET</a:t>
            </a:r>
            <a:r>
              <a:rPr lang="nl-NL" dirty="0">
                <a:solidFill>
                  <a:prstClr val="black"/>
                </a:solidFill>
                <a:latin typeface="Verdana"/>
              </a:rPr>
              <a:t>-IDC-BJ IDC, China Telecommunications Corporation CN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Verdana"/>
              </a:rPr>
              <a:t>3	123.125.161.xxx	446	4808	</a:t>
            </a:r>
            <a:r>
              <a:rPr lang="nl-NL" dirty="0" smtClean="0">
                <a:solidFill>
                  <a:prstClr val="black"/>
                </a:solidFill>
                <a:latin typeface="Verdana"/>
              </a:rPr>
              <a:t>	CHINA169</a:t>
            </a:r>
            <a:r>
              <a:rPr lang="nl-NL" dirty="0">
                <a:solidFill>
                  <a:prstClr val="black"/>
                </a:solidFill>
                <a:latin typeface="Verdana"/>
              </a:rPr>
              <a:t>-BJ CNCGROUP IP China169 Beijing </a:t>
            </a:r>
            <a:r>
              <a:rPr lang="nl-NL" dirty="0" err="1">
                <a:solidFill>
                  <a:prstClr val="black"/>
                </a:solidFill>
                <a:latin typeface="Verdana"/>
              </a:rPr>
              <a:t>Province</a:t>
            </a:r>
            <a:r>
              <a:rPr lang="nl-NL" dirty="0">
                <a:solidFill>
                  <a:prstClr val="black"/>
                </a:solidFill>
                <a:latin typeface="Verdana"/>
              </a:rPr>
              <a:t> Network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4	210.133.104.xxx	285	7677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DNP 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Dai Nippon Printing Co., Ltd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5	202.214.150.xxx	266	2497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IIJ 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Internet Initiative Japan Inc.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6	112.65.211.xxx	248	17621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CNCGROUP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-SH China Unicom Shanghai network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7	221.176.4.xxx	226	9808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CMNET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-GD Guangdong Mobile Communication </a:t>
            </a:r>
            <a:r>
              <a:rPr lang="en-US" dirty="0" err="1">
                <a:solidFill>
                  <a:prstClr val="black"/>
                </a:solidFill>
                <a:latin typeface="Verdana"/>
              </a:rPr>
              <a:t>Co.Ltd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.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8	62.84.94.xxx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204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16130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dirty="0" err="1" smtClean="0">
                <a:solidFill>
                  <a:prstClr val="black"/>
                </a:solidFill>
                <a:latin typeface="Verdana"/>
              </a:rPr>
              <a:t>FiberLink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Networks LB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9	212.40.141.xxx	203	31126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SODETEL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-AS SODETEL SAL LB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10	101.69.163.xxx	163	4837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CHINA169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-BACKBONE CNCGROUP China169 Backbone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11	59.162.23.xxx	158	4755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TATACOMM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-AS TATA Communications IN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12	8.35.201.xxx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156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	15169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GOOGLE 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- Google Inc. US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13	118.186.36.xxx	149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23724	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	CHINANET-IDC-BJ IDC, China Telecommunications Corporation CN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14	190.96.112.xxx	147	262150	</a:t>
            </a:r>
            <a:r>
              <a:rPr lang="da-DK" dirty="0" err="1">
                <a:solidFill>
                  <a:prstClr val="black"/>
                </a:solidFill>
                <a:latin typeface="Verdana"/>
              </a:rPr>
              <a:t>Empresa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 </a:t>
            </a:r>
            <a:r>
              <a:rPr lang="da-DK" dirty="0" err="1">
                <a:solidFill>
                  <a:prstClr val="black"/>
                </a:solidFill>
                <a:latin typeface="Verdana"/>
              </a:rPr>
              <a:t>Provincial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 de </a:t>
            </a:r>
            <a:r>
              <a:rPr lang="da-DK" dirty="0" err="1">
                <a:solidFill>
                  <a:prstClr val="black"/>
                </a:solidFill>
                <a:latin typeface="Verdana"/>
              </a:rPr>
              <a:t>Energia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 de Cordoba AR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15	202.155.113.xxx	143	4795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INDOSATM2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-ID INDOSATM2 ASN ID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16	118.228.151.xxx	142	4538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ERX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-CERNET-BKB China Education and Research Network Center CN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17	123.125.73.xxx	136	4808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CHINA169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-BJ CNCGROUP IP China169 Beijing </a:t>
            </a:r>
            <a:r>
              <a:rPr lang="da-DK" dirty="0" err="1">
                <a:solidFill>
                  <a:prstClr val="black"/>
                </a:solidFill>
                <a:latin typeface="Verdana"/>
              </a:rPr>
              <a:t>Province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 Network CN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18	69.41.14.xxx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133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	47018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CE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-BGPAC - Covenant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Eyes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, Inc. US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19	118.97.198.xxx	131	17974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TELKOMNET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-AS2-AP PT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Telekomunikasi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Indonesia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ID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20	112.215.11.xxx	128	17885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JKTXLNET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-AS-AP PT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Excelcomindo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Pratama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ID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21	122.2.0.xxx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125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	9299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IPG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-AS-AP Philippine Long Distance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Telephone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Company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PH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22	176.28.78.xxx	123	197893	ELSUHD-AS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Elsuhd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Net Ltd. Communications and Computer Services IQ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23	14.139.97.xxx	120	55824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RSMANI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-NKN-AS-AP National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Knowledge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Network IN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24	211.155.120.xxx	116	23724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CHINANET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-IDC-BJ IDC, China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Telecommunications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Corporation CN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25	121.96.61.xxx	114	6648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BAYAN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Bayan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Telecommunications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, Inc. PH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6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its National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We’ve all heard about the Great Firewall of China</a:t>
            </a:r>
          </a:p>
          <a:p>
            <a:r>
              <a:rPr lang="en-US" dirty="0" smtClean="0"/>
              <a:t>And other countries may be doing similar things</a:t>
            </a:r>
          </a:p>
          <a:p>
            <a:r>
              <a:rPr lang="en-US" dirty="0" smtClean="0"/>
              <a:t>So perhaps these repeaters are the result of some form of national / regional content cache program</a:t>
            </a:r>
          </a:p>
          <a:p>
            <a:r>
              <a:rPr lang="en-US" dirty="0" smtClean="0"/>
              <a:t>So lets filter this further by using </a:t>
            </a:r>
            <a:r>
              <a:rPr lang="en-US" dirty="0" err="1" smtClean="0"/>
              <a:t>geolocate</a:t>
            </a:r>
            <a:r>
              <a:rPr lang="en-US" dirty="0" smtClean="0"/>
              <a:t> information to find those cases where the original end client and the digital stalker locate to different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17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625</Words>
  <Application>Microsoft Macintosh PowerPoint</Application>
  <PresentationFormat>On-screen Show (4:3)</PresentationFormat>
  <Paragraphs>277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Here’s looking at you…</vt:lpstr>
      <vt:lpstr>The Theory</vt:lpstr>
      <vt:lpstr>The Theory</vt:lpstr>
      <vt:lpstr>Here is what we see in the web logs…</vt:lpstr>
      <vt:lpstr>How widespread is this?</vt:lpstr>
      <vt:lpstr>The Top Stalkers</vt:lpstr>
      <vt:lpstr>Web Proxies?</vt:lpstr>
      <vt:lpstr>Different Origin AS Stalkers</vt:lpstr>
      <vt:lpstr>Maybe its National Infrastructure</vt:lpstr>
      <vt:lpstr>Different Country Stalkers</vt:lpstr>
      <vt:lpstr>Different Country Stalkers</vt:lpstr>
      <vt:lpstr>Lets zoom in for a second</vt:lpstr>
      <vt:lpstr>PowerPoint Presentation</vt:lpstr>
      <vt:lpstr>PowerPoint Presentation</vt:lpstr>
      <vt:lpstr>What the…?</vt:lpstr>
      <vt:lpstr>Accident? Deliberate? Something Else?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looking at you…</dc:title>
  <dc:creator>Geoff Huston</dc:creator>
  <cp:lastModifiedBy>Geoff Huston</cp:lastModifiedBy>
  <cp:revision>12</cp:revision>
  <dcterms:created xsi:type="dcterms:W3CDTF">2014-01-29T22:06:25Z</dcterms:created>
  <dcterms:modified xsi:type="dcterms:W3CDTF">2014-02-26T22:16:12Z</dcterms:modified>
</cp:coreProperties>
</file>